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09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DC6D-D85E-45B2-8495-C9DF89A52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6416C-BCDB-4589-82FC-5551A3DAE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05F4E-468A-4A85-9C80-BFD97C82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87346-E91F-4AC0-965E-9410000F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FC2B-7665-495C-A957-F3B64BF8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CF0B-BCA0-4FA5-965C-9C9E5E60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0D111-6047-4586-9458-9E98E47D1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E1C43-482D-42FA-9950-C952FDDE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2DE08-414A-4B1C-AC11-AE5529CD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50ED5-2CD6-4FDA-AB84-49C11485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8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79E2DC-4AFC-4BF8-971C-CD658B906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AF11A-3BB8-469F-8517-2F5938106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DA344-19E6-4FB3-83D6-B00EBD9F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424C-15C6-4F46-81ED-91F26BF8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83797-AD39-416F-8C80-CEC67F2A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6DD6-7476-4DE5-853A-867E9C5B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10D8-0179-41D1-91F2-83D2877C1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E875-2971-4B13-B668-EC6D4C9A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A18B-E45E-4CFD-9EC9-EDF3CD43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448C-0ED7-4E33-A43D-735DC6AF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2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4629-FD78-46B7-B821-857BAD8F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7959-14BF-4FFC-BB86-EE1E6FCE9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2E4B6-9AEA-439A-8904-05FC1C8A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712E-5E68-44B6-8BD1-C815E03B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F9417-F07C-4D61-BFC5-EEF8A2F9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5204-40FE-48A0-B5F1-2B5CC0BE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571A-3DF3-402F-8657-0A0EB32F5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BEC8C-C275-4FB2-AC3F-7C553D51E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F378E-700B-4503-A99E-A3880666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BD7AD-57C8-4FC4-BAFF-C7253499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66FD5-DA1E-4440-A14C-CB93F14F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6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A4D2-CB9A-4251-9D88-197EF03A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4EB44-A0D4-4BC3-913A-150A47E21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02374-B512-4450-AFB1-80DB9841B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7F605-16BD-4A42-9C9F-4B9057E33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0E15B-E992-4ABE-BD37-6802DCADC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1564E-A313-43EF-9AD3-250F8A27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AB443-C59B-43C2-90F6-A591F03A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39E50-2D78-4644-9696-0D427FB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C8B5-F761-4707-A55A-AEB8ECB4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29BFA-C67A-4371-B11E-829B542E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45E4D-3CF5-4122-8789-7DDB070F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4CBC5-FDD5-4C2F-B27E-1AC2DB17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2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2742C-59BD-49EB-A57C-B086B095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41BF4-494D-498F-A740-F53B8814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B068E-0470-41B4-88F5-106C92FA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FD4B-79AD-4786-AFAB-789C611A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AC9B9-497C-45BD-9CC3-1A0E4A34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2B29F-A107-484B-B55F-523F3F30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22482-C05D-4C84-BC55-0C4CBC08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58099-490D-4E89-9D9E-6D32C06F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05094-FF83-40D8-91E2-D4332EEF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7633-8BD8-4CEE-83FA-B13B0734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EFDAA-D7C3-4455-BCE9-C2807D50A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3B5A6-1A22-4442-8877-3D8174993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B39FF-40AF-4946-B35E-D1DE3527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0B0E4-95C7-4D82-9FF3-5EE134B2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28088-843F-46D0-924F-F1E5281B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2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C9568-C8A3-4772-95CD-5E50471C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54008-3F64-418E-B98A-7E57715A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8AC0-92BF-4706-A561-B45498207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AD26-3A67-4878-A1E0-3CA860C6A82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B2E73-8F4F-460A-8F1C-A82EB2611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C557D-813F-4111-8EE0-B992CFB1E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9FB0-85F8-4CD0-8EA3-56575FF9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6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8.png"/><Relationship Id="rId5" Type="http://schemas.openxmlformats.org/officeDocument/2006/relationships/image" Target="../media/image16.gif"/><Relationship Id="rId4" Type="http://schemas.openxmlformats.org/officeDocument/2006/relationships/image" Target="../media/image20.jp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6.gif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6.gif"/><Relationship Id="rId5" Type="http://schemas.openxmlformats.org/officeDocument/2006/relationships/image" Target="../media/image27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F3FA-FED9-4214-BB86-2CF62FB50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080" y="676870"/>
            <a:ext cx="9144000" cy="923330"/>
          </a:xfrm>
          <a:noFill/>
          <a:effectLst>
            <a:glow>
              <a:schemeClr val="accent1">
                <a:alpha val="40000"/>
              </a:schemeClr>
            </a:glow>
            <a:outerShdw dist="254000" dir="13500000" sx="64000" sy="64000" algn="br" rotWithShape="0">
              <a:schemeClr val="accent3">
                <a:lumMod val="75000"/>
              </a:schemeClr>
            </a:outerShdw>
            <a:reflection endPos="0" dir="5400000" sy="-100000" algn="bl" rotWithShape="0"/>
          </a:effectLst>
          <a:scene3d>
            <a:camera prst="orthographicFront"/>
            <a:lightRig rig="freezing" dir="t"/>
          </a:scene3d>
          <a:sp3d extrusionH="76200">
            <a:bevelT w="152400" h="50800" prst="softRound"/>
            <a:bevelB/>
            <a:extrusionClr>
              <a:srgbClr val="9DC3E6"/>
            </a:extrusionClr>
          </a:sp3d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Welcome to Algebra1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4F8C3-10DB-434E-BEF6-54F036B4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7760"/>
            <a:ext cx="9144000" cy="19202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C0C0C0"/>
                </a:highlight>
              </a:rPr>
              <a:t>Math is Future!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C0C0C0"/>
                </a:highlight>
              </a:rPr>
              <a:t>Future is Work!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C0C0C0"/>
                </a:highlight>
              </a:rPr>
              <a:t>Work is Money!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C0C0C0"/>
                </a:highlight>
              </a:rPr>
              <a:t>So, Math=Money!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39FEB25-B6BF-4440-B074-EB1568028D18}"/>
              </a:ext>
            </a:extLst>
          </p:cNvPr>
          <p:cNvSpPr/>
          <p:nvPr/>
        </p:nvSpPr>
        <p:spPr>
          <a:xfrm>
            <a:off x="2028824" y="1920240"/>
            <a:ext cx="8239125" cy="278511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79400">
              <a:schemeClr val="tx2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extrusionH="76200" contourW="12700" prstMaterial="flat">
            <a:bevelT w="139700" prst="cross"/>
            <a:bevelB prst="angle"/>
            <a:extrusionClr>
              <a:srgbClr val="FFFF00"/>
            </a:extrusionClr>
            <a:contourClr>
              <a:schemeClr val="accent1">
                <a:lumMod val="20000"/>
                <a:lumOff val="80000"/>
              </a:schemeClr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Made by Chinese Boy.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Are You Ready!</a:t>
            </a:r>
          </a:p>
          <a:p>
            <a:pPr algn="ctr"/>
            <a:endParaRPr lang="en-US" sz="32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0A400F-C0CF-4EF6-AFD6-E4FF025D0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88875" y="342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1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7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90A5-D33A-4BF3-A583-C54D3833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Inequality Graphing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83A56-0C93-4FDF-B1C8-ACE3A5D5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2783840"/>
            <a:ext cx="4124960" cy="3936999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CB5153-D1CF-4EB5-B52F-0FF98757E879}"/>
              </a:ext>
            </a:extLst>
          </p:cNvPr>
          <p:cNvCxnSpPr>
            <a:cxnSpLocks/>
          </p:cNvCxnSpPr>
          <p:nvPr/>
        </p:nvCxnSpPr>
        <p:spPr>
          <a:xfrm flipV="1">
            <a:off x="838200" y="2783840"/>
            <a:ext cx="2108200" cy="39369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12BA439E-5DE6-40F7-B398-D5AD1A1CE84B}"/>
              </a:ext>
            </a:extLst>
          </p:cNvPr>
          <p:cNvSpPr/>
          <p:nvPr/>
        </p:nvSpPr>
        <p:spPr>
          <a:xfrm rot="17825824">
            <a:off x="3058109" y="3251929"/>
            <a:ext cx="111760" cy="83312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0F55AB8-1D90-4661-9B9F-DDFE3EDCEB57}"/>
              </a:ext>
            </a:extLst>
          </p:cNvPr>
          <p:cNvSpPr/>
          <p:nvPr/>
        </p:nvSpPr>
        <p:spPr>
          <a:xfrm rot="17811522">
            <a:off x="1706881" y="5770055"/>
            <a:ext cx="132080" cy="863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8FE306-023E-41DD-B8F0-EEBFFE07A8DD}"/>
                  </a:ext>
                </a:extLst>
              </p:cNvPr>
              <p:cNvSpPr txBox="1"/>
              <p:nvPr/>
            </p:nvSpPr>
            <p:spPr>
              <a:xfrm>
                <a:off x="233680" y="1691284"/>
                <a:ext cx="43078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8FE306-023E-41DD-B8F0-EEBFFE07A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" y="1691284"/>
                <a:ext cx="430784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90BF58-3F2A-4F68-BD9E-37CE9155E205}"/>
                  </a:ext>
                </a:extLst>
              </p:cNvPr>
              <p:cNvSpPr txBox="1"/>
              <p:nvPr/>
            </p:nvSpPr>
            <p:spPr>
              <a:xfrm>
                <a:off x="4825898" y="3270199"/>
                <a:ext cx="252984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  <a:highlight>
                      <a:srgbClr val="9DC3E6"/>
                    </a:highlight>
                  </a:rPr>
                  <a:t>Greater than or less than decide the direction of arrows.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highlight>
                          <a:srgbClr val="9DC3E6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≤≥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highlight>
                          <a:srgbClr val="9DC3E6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highlight>
                          <a:srgbClr val="9DC3E6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&lt;&gt;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highlight>
                      <a:srgbClr val="9DC3E6"/>
                    </a:highlight>
                  </a:rPr>
                  <a:t>decide the </a:t>
                </a:r>
                <a:r>
                  <a:rPr lang="en-US" sz="2400" dirty="0" err="1">
                    <a:solidFill>
                      <a:srgbClr val="FFFF00"/>
                    </a:solidFill>
                    <a:highlight>
                      <a:srgbClr val="9DC3E6"/>
                    </a:highlight>
                  </a:rPr>
                  <a:t>soild</a:t>
                </a:r>
                <a:r>
                  <a:rPr lang="en-US" sz="2400" dirty="0">
                    <a:solidFill>
                      <a:srgbClr val="FFFF00"/>
                    </a:solidFill>
                    <a:highlight>
                      <a:srgbClr val="9DC3E6"/>
                    </a:highlight>
                  </a:rPr>
                  <a:t> line or dotted line.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90BF58-3F2A-4F68-BD9E-37CE9155E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98" y="3270199"/>
                <a:ext cx="2529840" cy="2677656"/>
              </a:xfrm>
              <a:prstGeom prst="rect">
                <a:avLst/>
              </a:prstGeom>
              <a:blipFill>
                <a:blip r:embed="rId7"/>
                <a:stretch>
                  <a:fillRect l="-3855" t="-1818" r="-1205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217F73B-2824-4059-876A-999AFDBB9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56" y="2783840"/>
            <a:ext cx="4033724" cy="3936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76E2F5-3F28-4612-8553-8D346A99028E}"/>
                  </a:ext>
                </a:extLst>
              </p:cNvPr>
              <p:cNvSpPr txBox="1"/>
              <p:nvPr/>
            </p:nvSpPr>
            <p:spPr>
              <a:xfrm>
                <a:off x="7731556" y="1691284"/>
                <a:ext cx="39524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76E2F5-3F28-4612-8553-8D346A990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56" y="1691284"/>
                <a:ext cx="395244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77149C-B2F0-462D-AA38-A1014CBACFF7}"/>
              </a:ext>
            </a:extLst>
          </p:cNvPr>
          <p:cNvCxnSpPr>
            <a:cxnSpLocks/>
          </p:cNvCxnSpPr>
          <p:nvPr/>
        </p:nvCxnSpPr>
        <p:spPr>
          <a:xfrm flipH="1" flipV="1">
            <a:off x="8646160" y="2783840"/>
            <a:ext cx="1371600" cy="393699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ADE80AC-EE95-488A-B5E0-AB38EF22049C}"/>
              </a:ext>
            </a:extLst>
          </p:cNvPr>
          <p:cNvSpPr/>
          <p:nvPr/>
        </p:nvSpPr>
        <p:spPr>
          <a:xfrm rot="14539675">
            <a:off x="9426697" y="2718166"/>
            <a:ext cx="223520" cy="965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260462-3DEB-45C1-A2FE-960A5F640855}"/>
              </a:ext>
            </a:extLst>
          </p:cNvPr>
          <p:cNvSpPr/>
          <p:nvPr/>
        </p:nvSpPr>
        <p:spPr>
          <a:xfrm rot="19745272">
            <a:off x="10163365" y="5821845"/>
            <a:ext cx="947698" cy="2520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689F5-6DBE-42AE-B407-21332CB1658F}"/>
              </a:ext>
            </a:extLst>
          </p:cNvPr>
          <p:cNvSpPr txBox="1"/>
          <p:nvPr/>
        </p:nvSpPr>
        <p:spPr>
          <a:xfrm>
            <a:off x="641015" y="3769360"/>
            <a:ext cx="125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808C4-6FD8-47CA-B011-C7CB0A6047C9}"/>
              </a:ext>
            </a:extLst>
          </p:cNvPr>
          <p:cNvSpPr txBox="1"/>
          <p:nvPr/>
        </p:nvSpPr>
        <p:spPr>
          <a:xfrm>
            <a:off x="641015" y="5461496"/>
            <a:ext cx="125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2EE6C0-BFD8-432F-A8E3-97A9658F7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5568" y="24159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86D6-D13C-4A9F-9F6F-268EA47F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					HW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B344-D9AB-4C45-86C6-C61EDB03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5625"/>
            <a:ext cx="102565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	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See Renweb, Be ready for test tomorrow.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E2ED94E-35A9-4858-A3DD-8F9053C26929}"/>
              </a:ext>
            </a:extLst>
          </p:cNvPr>
          <p:cNvSpPr/>
          <p:nvPr/>
        </p:nvSpPr>
        <p:spPr>
          <a:xfrm>
            <a:off x="3586480" y="4003040"/>
            <a:ext cx="1737360" cy="365760"/>
          </a:xfrm>
          <a:prstGeom prst="wedgeRoundRectCallout">
            <a:avLst>
              <a:gd name="adj1" fmla="val 55190"/>
              <a:gd name="adj2" fmla="val 1652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Struggle!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BF35E-0D8A-4D71-9048-598D8078A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6" b="96868" l="10000" r="90000">
                        <a14:foregroundMark x1="36375" y1="12109" x2="37625" y2="15866"/>
                        <a14:foregroundMark x1="34375" y1="13361" x2="33750" y2="21503"/>
                        <a14:foregroundMark x1="33750" y1="21503" x2="36375" y2="14823"/>
                        <a14:foregroundMark x1="36375" y1="14823" x2="36375" y2="14823"/>
                        <a14:foregroundMark x1="32000" y1="32359" x2="30875" y2="40501"/>
                        <a14:foregroundMark x1="30875" y1="40501" x2="35750" y2="42380"/>
                        <a14:foregroundMark x1="35750" y1="42380" x2="36750" y2="41127"/>
                        <a14:foregroundMark x1="33000" y1="25678" x2="29125" y2="31106"/>
                        <a14:foregroundMark x1="29125" y1="31106" x2="25875" y2="46973"/>
                        <a14:foregroundMark x1="29750" y1="24426" x2="28375" y2="30063"/>
                        <a14:foregroundMark x1="24875" y1="43841" x2="21375" y2="50731"/>
                        <a14:foregroundMark x1="21375" y1="50731" x2="19875" y2="60752"/>
                        <a14:foregroundMark x1="42000" y1="16910" x2="45000" y2="28392"/>
                        <a14:foregroundMark x1="41750" y1="10856" x2="40750" y2="10647"/>
                        <a14:foregroundMark x1="40875" y1="9812" x2="40625" y2="9186"/>
                        <a14:foregroundMark x1="31000" y1="12317" x2="30250" y2="16284"/>
                        <a14:foregroundMark x1="30125" y1="15240" x2="30750" y2="15240"/>
                        <a14:foregroundMark x1="42250" y1="31942" x2="41375" y2="33403"/>
                        <a14:foregroundMark x1="40375" y1="38622" x2="38750" y2="35699"/>
                        <a14:foregroundMark x1="41625" y1="41127" x2="35250" y2="48434"/>
                        <a14:foregroundMark x1="45625" y1="38413" x2="42625" y2="43633"/>
                        <a14:foregroundMark x1="43000" y1="34447" x2="44625" y2="41127"/>
                        <a14:foregroundMark x1="46125" y1="24843" x2="46750" y2="31524"/>
                        <a14:foregroundMark x1="44875" y1="44676" x2="47250" y2="42171"/>
                        <a14:foregroundMark x1="50125" y1="38622" x2="51625" y2="48017"/>
                        <a14:foregroundMark x1="51625" y1="48017" x2="46500" y2="51566"/>
                        <a14:foregroundMark x1="46500" y1="51566" x2="44500" y2="43006"/>
                        <a14:foregroundMark x1="44500" y1="43006" x2="48250" y2="39248"/>
                        <a14:foregroundMark x1="54000" y1="28810" x2="53750" y2="29854"/>
                        <a14:foregroundMark x1="42625" y1="12735" x2="43250" y2="15240"/>
                        <a14:foregroundMark x1="32875" y1="70146" x2="29500" y2="69937"/>
                        <a14:foregroundMark x1="39250" y1="69102" x2="35250" y2="74739"/>
                        <a14:foregroundMark x1="35250" y1="74739" x2="30000" y2="75157"/>
                        <a14:foregroundMark x1="30000" y1="75157" x2="29125" y2="74739"/>
                        <a14:foregroundMark x1="44625" y1="69311" x2="44000" y2="67223"/>
                        <a14:foregroundMark x1="47375" y1="66806" x2="44000" y2="72443"/>
                        <a14:foregroundMark x1="44000" y1="72443" x2="44000" y2="72443"/>
                        <a14:foregroundMark x1="55875" y1="53653" x2="55375" y2="54489"/>
                        <a14:foregroundMark x1="57250" y1="52192" x2="57250" y2="62004"/>
                        <a14:foregroundMark x1="57250" y1="62004" x2="55750" y2="63257"/>
                        <a14:foregroundMark x1="59375" y1="58246" x2="60000" y2="66388"/>
                        <a14:foregroundMark x1="60000" y1="66388" x2="57125" y2="66388"/>
                        <a14:foregroundMark x1="61125" y1="67641" x2="62500" y2="75157"/>
                        <a14:foregroundMark x1="62500" y1="75157" x2="60125" y2="68894"/>
                        <a14:foregroundMark x1="64000" y1="68267" x2="65000" y2="70772"/>
                        <a14:foregroundMark x1="65875" y1="69520" x2="65625" y2="78288"/>
                        <a14:foregroundMark x1="65625" y1="78288" x2="61875" y2="74530"/>
                        <a14:foregroundMark x1="66375" y1="71608" x2="68000" y2="79123"/>
                        <a14:foregroundMark x1="68000" y1="79123" x2="68000" y2="79541"/>
                        <a14:foregroundMark x1="62250" y1="78288" x2="54500" y2="78288"/>
                        <a14:foregroundMark x1="54500" y1="78288" x2="53125" y2="75783"/>
                        <a14:foregroundMark x1="52125" y1="75992" x2="51250" y2="70772"/>
                        <a14:foregroundMark x1="51375" y1="76618" x2="46500" y2="79332"/>
                        <a14:foregroundMark x1="46500" y1="79332" x2="49375" y2="74530"/>
                        <a14:foregroundMark x1="56375" y1="79332" x2="49500" y2="81211"/>
                        <a14:foregroundMark x1="49500" y1="81211" x2="52375" y2="77871"/>
                        <a14:foregroundMark x1="67125" y1="81628" x2="62625" y2="87683"/>
                        <a14:foregroundMark x1="62625" y1="87683" x2="57750" y2="81002"/>
                        <a14:foregroundMark x1="57750" y1="81002" x2="58625" y2="76409"/>
                        <a14:foregroundMark x1="68500" y1="81837" x2="63875" y2="85386"/>
                        <a14:foregroundMark x1="63875" y1="85386" x2="65500" y2="80376"/>
                        <a14:foregroundMark x1="43250" y1="78079" x2="39375" y2="82881"/>
                        <a14:foregroundMark x1="39375" y1="82881" x2="39500" y2="78706"/>
                        <a14:foregroundMark x1="41875" y1="84760" x2="34875" y2="88518"/>
                        <a14:foregroundMark x1="30375" y1="85386" x2="26000" y2="82255"/>
                        <a14:foregroundMark x1="26000" y1="82255" x2="31375" y2="81002"/>
                        <a14:foregroundMark x1="31375" y1="81002" x2="33625" y2="84134"/>
                        <a14:foregroundMark x1="27500" y1="83299" x2="22625" y2="84760"/>
                        <a14:foregroundMark x1="22625" y1="84760" x2="17750" y2="83090"/>
                        <a14:foregroundMark x1="17750" y1="83090" x2="17500" y2="82255"/>
                        <a14:foregroundMark x1="30000" y1="93528" x2="29625" y2="96868"/>
                        <a14:foregroundMark x1="22375" y1="64092" x2="31250" y2="65553"/>
                        <a14:foregroundMark x1="38875" y1="48434" x2="39000" y2="50522"/>
                        <a14:backgroundMark x1="86875" y1="29228" x2="86875" y2="29228"/>
                        <a14:backgroundMark x1="80875" y1="25052" x2="80875" y2="25052"/>
                        <a14:backgroundMark x1="78250" y1="44885" x2="78250" y2="44885"/>
                        <a14:backgroundMark x1="78250" y1="44885" x2="78250" y2="44885"/>
                        <a14:backgroundMark x1="83625" y1="51357" x2="83625" y2="51357"/>
                        <a14:backgroundMark x1="83625" y1="51357" x2="83625" y2="51357"/>
                        <a14:backgroundMark x1="83625" y1="51357" x2="83625" y2="51357"/>
                        <a14:backgroundMark x1="83625" y1="51357" x2="83625" y2="51357"/>
                        <a14:backgroundMark x1="67750" y1="31942" x2="72125" y2="42589"/>
                        <a14:backgroundMark x1="72125" y1="42589" x2="77125" y2="47808"/>
                        <a14:backgroundMark x1="77125" y1="47808" x2="82500" y2="47599"/>
                        <a14:backgroundMark x1="82500" y1="47599" x2="85000" y2="26305"/>
                        <a14:backgroundMark x1="85000" y1="26305" x2="78750" y2="17954"/>
                        <a14:backgroundMark x1="78750" y1="17954" x2="74000" y2="16701"/>
                        <a14:backgroundMark x1="74000" y1="16701" x2="73000" y2="21294"/>
                        <a14:backgroundMark x1="80750" y1="41336" x2="69000" y2="54906"/>
                        <a14:backgroundMark x1="69000" y1="54906" x2="68318" y2="69714"/>
                        <a14:backgroundMark x1="70847" y1="77475" x2="75125" y2="83090"/>
                        <a14:backgroundMark x1="75125" y1="83090" x2="83000" y2="85595"/>
                        <a14:backgroundMark x1="83000" y1="85595" x2="96125" y2="70564"/>
                        <a14:backgroundMark x1="96125" y1="70564" x2="94625" y2="63257"/>
                        <a14:backgroundMark x1="94625" y1="63257" x2="87500" y2="55324"/>
                        <a14:backgroundMark x1="87500" y1="55324" x2="79625" y2="53862"/>
                        <a14:backgroundMark x1="61625" y1="36117" x2="66750" y2="46764"/>
                        <a14:backgroundMark x1="66750" y1="46764" x2="68875" y2="46973"/>
                        <a14:backgroundMark x1="72250" y1="31315" x2="72375" y2="37578"/>
                        <a14:backgroundMark x1="60375" y1="38831" x2="62000" y2="39875"/>
                        <a14:backgroundMark x1="13625" y1="84134" x2="12000" y2="90814"/>
                        <a14:backgroundMark x1="14375" y1="86013" x2="13125" y2="92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96" y="4278343"/>
            <a:ext cx="5191433" cy="246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5134-F9A2-4084-9DE6-B64ADB90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What is Algebra?			It is not 1+1=2!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3603-43A9-47A6-BE50-D59BBB500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529"/>
            <a:ext cx="8905240" cy="19437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Algebra will guide you through among other things expressions, systems of equations, functions, real numbers, inequalities, exponents, polynomials, radical and rational expressions.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D330-CB51-48BB-83A1-4A89AEA3E613}"/>
              </a:ext>
            </a:extLst>
          </p:cNvPr>
          <p:cNvSpPr txBox="1"/>
          <p:nvPr/>
        </p:nvSpPr>
        <p:spPr>
          <a:xfrm>
            <a:off x="838200" y="3135154"/>
            <a:ext cx="881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Why we have to learn Algebra?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9477C-477B-4512-8BE4-67E266764647}"/>
              </a:ext>
            </a:extLst>
          </p:cNvPr>
          <p:cNvSpPr txBox="1"/>
          <p:nvPr/>
        </p:nvSpPr>
        <p:spPr>
          <a:xfrm>
            <a:off x="838200" y="3887122"/>
            <a:ext cx="8666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briola" panose="04040605051002020D02" pitchFamily="82" charset="0"/>
              </a:rPr>
              <a:t>Learning Algebra helps to develop your critical thinking skills. This is the foundation for learning </a:t>
            </a:r>
            <a:r>
              <a:rPr lang="en-US" altLang="zh-CN" sz="2800" dirty="0">
                <a:solidFill>
                  <a:schemeClr val="bg1"/>
                </a:solidFill>
                <a:latin typeface="Gabriola" panose="04040605051002020D02" pitchFamily="82" charset="0"/>
              </a:rPr>
              <a:t>professional knowledge </a:t>
            </a:r>
            <a:r>
              <a:rPr lang="en-US" sz="2800" dirty="0">
                <a:solidFill>
                  <a:schemeClr val="bg1"/>
                </a:solidFill>
                <a:latin typeface="Gabriola" panose="04040605051002020D02" pitchFamily="82" charset="0"/>
              </a:rPr>
              <a:t>in the future. The most important is, it can help you make a lot of money.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3DF745-9988-4FCC-9881-BF1CE8693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4100" y="3149839"/>
            <a:ext cx="406400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3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00"/>
    </mc:Choice>
    <mc:Fallback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C497-7187-4022-AC15-E1863FB0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 </a:t>
            </a:r>
            <a:r>
              <a:rPr lang="en-US" sz="5400" b="1" i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Solving </a:t>
            </a:r>
            <a:endParaRPr lang="en-US" sz="4800" b="1" i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F3BF4-AE9C-4433-9A15-66BCD0266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0000"/>
                <a:ext cx="4353560" cy="4906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+3=6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sz="36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+3=6</m:t>
                      </m:r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6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6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2F3BF4-AE9C-4433-9A15-66BCD0266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0000"/>
                <a:ext cx="4353560" cy="49069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ABBF7-0111-4844-B95A-7E7651DEBF0F}"/>
                  </a:ext>
                </a:extLst>
              </p:cNvPr>
              <p:cNvSpPr txBox="1"/>
              <p:nvPr/>
            </p:nvSpPr>
            <p:spPr>
              <a:xfrm>
                <a:off x="6581775" y="1265625"/>
                <a:ext cx="4353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+3=8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ABBF7-0111-4844-B95A-7E7651DEB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5" y="1265625"/>
                <a:ext cx="435356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0EFBC2C9-1BFF-4DA1-A1F4-33AABCAD594F}"/>
              </a:ext>
            </a:extLst>
          </p:cNvPr>
          <p:cNvSpPr/>
          <p:nvPr/>
        </p:nvSpPr>
        <p:spPr>
          <a:xfrm>
            <a:off x="2900680" y="2976725"/>
            <a:ext cx="629920" cy="7924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B9AFDB-C24B-47B0-BC55-591A045A8164}"/>
                  </a:ext>
                </a:extLst>
              </p:cNvPr>
              <p:cNvSpPr txBox="1"/>
              <p:nvPr/>
            </p:nvSpPr>
            <p:spPr>
              <a:xfrm>
                <a:off x="6562725" y="1807817"/>
                <a:ext cx="4905375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3=8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</a:endParaRPr>
              </a:p>
              <a:p>
                <a:r>
                  <a:rPr lang="en-US" sz="3600" dirty="0">
                    <a:solidFill>
                      <a:srgbClr val="FFFF00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3600" dirty="0">
                  <a:solidFill>
                    <a:srgbClr val="FFFF00"/>
                  </a:solidFill>
                </a:endParaRPr>
              </a:p>
              <a:p>
                <a:endParaRPr lang="en-US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endParaRPr lang="en-US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</a:endParaRP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        Now, We need to get rid of 4y</a:t>
                </a:r>
              </a:p>
              <a:p>
                <a:r>
                  <a:rPr lang="en-US" sz="3600" b="0" i="0" dirty="0">
                    <a:solidFill>
                      <a:srgbClr val="FFFF00"/>
                    </a:solidFill>
                    <a:latin typeface="+mj-lt"/>
                  </a:rPr>
                  <a:t>       4y/4</a:t>
                </a:r>
                <a:r>
                  <a:rPr lang="en-US" sz="4000" dirty="0">
                    <a:solidFill>
                      <a:srgbClr val="FFFF00"/>
                    </a:solidFill>
                  </a:rPr>
                  <a:t>=</a:t>
                </a:r>
                <a:r>
                  <a:rPr lang="en-US" sz="4000" b="0" i="0" dirty="0">
                    <a:solidFill>
                      <a:srgbClr val="FFFF00"/>
                    </a:solidFill>
                    <a:latin typeface="+mj-lt"/>
                  </a:rPr>
                  <a:t>8x/4</a:t>
                </a:r>
                <a:r>
                  <a:rPr lang="en-US" sz="4000" dirty="0">
                    <a:solidFill>
                      <a:srgbClr val="FFFF00"/>
                    </a:solidFill>
                  </a:rPr>
                  <a:t>+</a:t>
                </a:r>
                <a:r>
                  <a:rPr lang="en-US" sz="4000" b="0" i="0" dirty="0">
                    <a:solidFill>
                      <a:srgbClr val="FFFF00"/>
                    </a:solidFill>
                    <a:latin typeface="+mj-lt"/>
                  </a:rPr>
                  <a:t>12/4</a:t>
                </a:r>
                <a:endParaRPr lang="en-US" sz="4000" dirty="0">
                  <a:solidFill>
                    <a:srgbClr val="FFFF00"/>
                  </a:solidFill>
                </a:endParaRPr>
              </a:p>
              <a:p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dirty="0">
                    <a:solidFill>
                      <a:srgbClr val="FFFF00"/>
                    </a:solidFill>
                    <a:highlight>
                      <a:srgbClr val="808000"/>
                    </a:highlight>
                  </a:rPr>
                  <a:t>Each number divides by 4</a:t>
                </a:r>
                <a:r>
                  <a:rPr lang="en-US" sz="3600" dirty="0">
                    <a:solidFill>
                      <a:srgbClr val="FFFF00"/>
                    </a:solidFill>
                    <a:highlight>
                      <a:srgbClr val="808000"/>
                    </a:highlight>
                  </a:rPr>
                  <a:t> </a:t>
                </a:r>
                <a:r>
                  <a:rPr lang="en-US" sz="3600" dirty="0">
                    <a:solidFill>
                      <a:srgbClr val="FFFF00"/>
                    </a:solidFill>
                    <a:highlight>
                      <a:srgbClr val="00FFFF"/>
                    </a:highlight>
                  </a:rPr>
                  <a:t>                </a:t>
                </a:r>
              </a:p>
              <a:p>
                <a:r>
                  <a:rPr lang="en-US" sz="3600" dirty="0">
                    <a:solidFill>
                      <a:srgbClr val="FFFF00"/>
                    </a:solidFill>
                  </a:rPr>
                  <a:t>     So, it is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3600" dirty="0">
                  <a:solidFill>
                    <a:srgbClr val="FFFF00"/>
                  </a:solidFill>
                </a:endParaRPr>
              </a:p>
              <a:p>
                <a:endParaRPr lang="en-US" sz="3600" dirty="0">
                  <a:solidFill>
                    <a:srgbClr val="FFFF00"/>
                  </a:solidFill>
                </a:endParaRPr>
              </a:p>
              <a:p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B9AFDB-C24B-47B0-BC55-591A045A8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25" y="1807817"/>
                <a:ext cx="4905375" cy="6063198"/>
              </a:xfrm>
              <a:prstGeom prst="rect">
                <a:avLst/>
              </a:prstGeom>
              <a:blipFill>
                <a:blip r:embed="rId7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D3C56FCF-2D81-42D5-9D81-FEB7163BCC55}"/>
              </a:ext>
            </a:extLst>
          </p:cNvPr>
          <p:cNvSpPr/>
          <p:nvPr/>
        </p:nvSpPr>
        <p:spPr>
          <a:xfrm>
            <a:off x="8905875" y="2905125"/>
            <a:ext cx="704850" cy="9715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A75CC8-A406-4E69-A697-95B7C839C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10490" y="35660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000"/>
    </mc:Choice>
    <mc:Fallback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8ED-44EB-4B3C-83F8-DE150562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Inequality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18BEDC6-3EA5-4E82-823A-09C2A3EFB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+3≤</m:t>
                    </m:r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</m:oMath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−3         −3</m:t>
                    </m:r>
                  </m:oMath>
                </a14:m>
                <a:endParaRPr lang="en-US" sz="3200" b="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2060"/>
                    </a:solidFill>
                    <a:highlight>
                      <a:srgbClr val="C0C0C0"/>
                    </a:highlight>
                  </a:rPr>
                  <a:t>Solving an inequality equation use the same solution as a normal equation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18BEDC6-3EA5-4E82-823A-09C2A3EFB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4669E0-ADAD-436C-9417-BD4A0FCCE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2616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"/>
    </mc:Choice>
    <mc:Fallback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3747-FAF9-4D2F-9C7E-CD1D28A6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/>
              <a:t>Key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0C04A5-2A36-4364-8F74-A31ED44C8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96748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Caue</a:t>
                </a:r>
                <a:r>
                  <a:rPr lang="en-US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i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      −   −</m:t>
                    </m:r>
                  </m:oMath>
                </a14:m>
                <a:endParaRPr lang="en-US" b="0" i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>
                        <a:lumMod val="50000"/>
                      </a:schemeClr>
                    </a:solidFill>
                    <a:highlight>
                      <a:srgbClr val="FFFF00"/>
                    </a:highlight>
                    <a:ea typeface="Cambria Math" panose="02040503050406030204" pitchFamily="18" charset="0"/>
                  </a:rPr>
                  <a:t>We need to get rid of negative y to positive</a:t>
                </a:r>
                <a:endParaRPr lang="en-US" b="0" i="1" dirty="0">
                  <a:solidFill>
                    <a:schemeClr val="accent1">
                      <a:lumMod val="50000"/>
                    </a:schemeClr>
                  </a:solidFill>
                  <a:highlight>
                    <a:srgbClr val="FFFF00"/>
                  </a:highlight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0C04A5-2A36-4364-8F74-A31ED44C8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967480" cy="4351338"/>
              </a:xfrm>
              <a:blipFill>
                <a:blip r:embed="rId5"/>
                <a:stretch>
                  <a:fillRect l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CA93A6E-BF7C-413A-830B-B94DE7B42730}"/>
              </a:ext>
            </a:extLst>
          </p:cNvPr>
          <p:cNvCxnSpPr>
            <a:cxnSpLocks/>
          </p:cNvCxnSpPr>
          <p:nvPr/>
        </p:nvCxnSpPr>
        <p:spPr>
          <a:xfrm>
            <a:off x="2072640" y="4282440"/>
            <a:ext cx="0" cy="264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F13A21-0374-4319-ABAF-E9401151E075}"/>
              </a:ext>
            </a:extLst>
          </p:cNvPr>
          <p:cNvCxnSpPr>
            <a:cxnSpLocks/>
          </p:cNvCxnSpPr>
          <p:nvPr/>
        </p:nvCxnSpPr>
        <p:spPr>
          <a:xfrm>
            <a:off x="2987040" y="4292600"/>
            <a:ext cx="0" cy="264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38538-0B10-4B4F-B3E1-ED1F608F5F95}"/>
              </a:ext>
            </a:extLst>
          </p:cNvPr>
          <p:cNvCxnSpPr>
            <a:cxnSpLocks/>
          </p:cNvCxnSpPr>
          <p:nvPr/>
        </p:nvCxnSpPr>
        <p:spPr>
          <a:xfrm>
            <a:off x="3545840" y="4282440"/>
            <a:ext cx="0" cy="274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quals 13">
            <a:extLst>
              <a:ext uri="{FF2B5EF4-FFF2-40B4-BE49-F238E27FC236}">
                <a16:creationId xmlns:a16="http://schemas.microsoft.com/office/drawing/2014/main" id="{81B7D33E-458B-4B51-A575-2837A7FBB9BA}"/>
              </a:ext>
            </a:extLst>
          </p:cNvPr>
          <p:cNvSpPr/>
          <p:nvPr/>
        </p:nvSpPr>
        <p:spPr>
          <a:xfrm rot="5400000">
            <a:off x="1526541" y="2267110"/>
            <a:ext cx="614677" cy="47752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AE6AD8-6CF1-4F27-903C-FD2C60FACA1E}"/>
                  </a:ext>
                </a:extLst>
              </p:cNvPr>
              <p:cNvSpPr txBox="1"/>
              <p:nvPr/>
            </p:nvSpPr>
            <p:spPr>
              <a:xfrm>
                <a:off x="5882640" y="1690688"/>
                <a:ext cx="463296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−5        −5</m:t>
                    </m:r>
                  </m:oMath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800" b="0" dirty="0">
                  <a:solidFill>
                    <a:schemeClr val="accent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−     −  −</m:t>
                    </m:r>
                  </m:oMath>
                </a14:m>
                <a:endParaRPr lang="en-US" sz="2800" b="0" dirty="0">
                  <a:solidFill>
                    <a:schemeClr val="accent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sz="2800" b="0" dirty="0">
                  <a:solidFill>
                    <a:schemeClr val="accent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AE6AD8-6CF1-4F27-903C-FD2C60FAC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1690688"/>
                <a:ext cx="4632960" cy="2677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70A6D0-E996-4D62-A052-F8461D62DB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3357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2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2C4D-9FCE-47BF-9E47-FCCDA933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>
                <a:latin typeface="Bahnschrift Light SemiCondensed" panose="020B0502040204020203" pitchFamily="34" charset="0"/>
              </a:rPr>
              <a:t>Graphing</a:t>
            </a:r>
            <a:r>
              <a:rPr lang="en-US" dirty="0"/>
              <a:t> </a:t>
            </a:r>
            <a:r>
              <a:rPr lang="en-US" sz="4800" b="1" i="1" dirty="0"/>
              <a:t>1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985900-CADF-471E-A1FB-F9EE23520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526280" cy="4351338"/>
              </a:xfrm>
            </p:spPr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CN" sz="4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44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4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4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4400" b="0" i="1" dirty="0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>
                  <a:highlight>
                    <a:srgbClr val="00FF00"/>
                  </a:highlight>
                </a:endParaRPr>
              </a:p>
              <a:p>
                <a:pPr marL="457200" lvl="1" indent="0">
                  <a:buNone/>
                </a:pPr>
                <a:endParaRPr lang="en-US" sz="4400" dirty="0">
                  <a:highlight>
                    <a:srgbClr val="00FF00"/>
                  </a:highlight>
                </a:endParaRPr>
              </a:p>
              <a:p>
                <a:pPr marL="457200" lvl="1" indent="0">
                  <a:buNone/>
                </a:pPr>
                <a:r>
                  <a:rPr lang="en-US" sz="4400" dirty="0"/>
                  <a:t>         </a:t>
                </a:r>
                <a:r>
                  <a:rPr lang="en-US" dirty="0"/>
                  <a:t>slope        y-intercept</a:t>
                </a:r>
                <a:endParaRPr lang="en-US" sz="2000" dirty="0"/>
              </a:p>
              <a:p>
                <a:pPr marL="0" indent="0">
                  <a:buNone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985900-CADF-471E-A1FB-F9EE23520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526280" cy="435133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3625B0-A579-4F7D-83F7-D992318C22CD}"/>
              </a:ext>
            </a:extLst>
          </p:cNvPr>
          <p:cNvCxnSpPr/>
          <p:nvPr/>
        </p:nvCxnSpPr>
        <p:spPr>
          <a:xfrm>
            <a:off x="2885440" y="2438400"/>
            <a:ext cx="0" cy="87376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75062C-4C48-4A60-AA2A-54F02432EC2D}"/>
              </a:ext>
            </a:extLst>
          </p:cNvPr>
          <p:cNvCxnSpPr/>
          <p:nvPr/>
        </p:nvCxnSpPr>
        <p:spPr>
          <a:xfrm>
            <a:off x="4277360" y="2438400"/>
            <a:ext cx="0" cy="87376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3B93A-7BAA-45E4-B5C2-EE854915691F}"/>
                  </a:ext>
                </a:extLst>
              </p:cNvPr>
              <p:cNvSpPr txBox="1"/>
              <p:nvPr/>
            </p:nvSpPr>
            <p:spPr>
              <a:xfrm>
                <a:off x="5669280" y="1690688"/>
                <a:ext cx="5430516" cy="2660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Slope</a:t>
                </a:r>
              </a:p>
              <a:p>
                <a:r>
                  <a:rPr lang="en-US" sz="2400" i="1" dirty="0"/>
                  <a:t>mx decide the leaning ang</a:t>
                </a:r>
                <a:r>
                  <a:rPr lang="en-US" altLang="zh-CN" sz="2400" i="1" dirty="0"/>
                  <a:t>le</a:t>
                </a:r>
                <a:r>
                  <a:rPr lang="en-US" sz="2400" i="1" dirty="0"/>
                  <a:t> of this slope.</a:t>
                </a:r>
              </a:p>
              <a:p>
                <a:r>
                  <a:rPr lang="en-US" sz="2400" i="1" dirty="0"/>
                  <a:t>Slope=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𝑅𝑖𝑠𝑒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𝑅𝑢𝑛</m:t>
                        </m:r>
                      </m:den>
                    </m:f>
                  </m:oMath>
                </a14:m>
                <a:r>
                  <a:rPr lang="en-US" sz="2400" i="1" dirty="0"/>
                  <a:t> </a:t>
                </a:r>
              </a:p>
              <a:p>
                <a:endParaRPr lang="en-US" sz="2400" i="1" dirty="0"/>
              </a:p>
              <a:p>
                <a:r>
                  <a:rPr lang="en-US" sz="2800" i="1" dirty="0">
                    <a:highlight>
                      <a:srgbClr val="CCFFFF"/>
                    </a:highlight>
                  </a:rPr>
                  <a:t>Y-intercept</a:t>
                </a:r>
              </a:p>
              <a:p>
                <a:r>
                  <a:rPr lang="en-US" sz="2800" i="1" dirty="0"/>
                  <a:t>b, it is a dot only move on the y-axis.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93B93A-7BAA-45E4-B5C2-EE8549156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1690688"/>
                <a:ext cx="5430516" cy="2660985"/>
              </a:xfrm>
              <a:prstGeom prst="rect">
                <a:avLst/>
              </a:prstGeom>
              <a:blipFill>
                <a:blip r:embed="rId6"/>
                <a:stretch>
                  <a:fillRect l="-2245" t="-2288" r="-1908" b="-5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4D684E-6E01-48F4-84F1-D02A93049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09346" y="31089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5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4E64-DE09-4C7A-B53F-0E2E7E92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Graphing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3B58F08-6D51-433D-9008-EE84292C7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921727"/>
              </p:ext>
            </p:extLst>
          </p:nvPr>
        </p:nvGraphicFramePr>
        <p:xfrm>
          <a:off x="1137921" y="2082905"/>
          <a:ext cx="725424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144">
                  <a:extLst>
                    <a:ext uri="{9D8B030D-6E8A-4147-A177-3AD203B41FA5}">
                      <a16:colId xmlns:a16="http://schemas.microsoft.com/office/drawing/2014/main" val="3464254353"/>
                    </a:ext>
                  </a:extLst>
                </a:gridCol>
                <a:gridCol w="3903096">
                  <a:extLst>
                    <a:ext uri="{9D8B030D-6E8A-4147-A177-3AD203B41FA5}">
                      <a16:colId xmlns:a16="http://schemas.microsoft.com/office/drawing/2014/main" val="1724340254"/>
                    </a:ext>
                  </a:extLst>
                </a:gridCol>
              </a:tblGrid>
              <a:tr h="539009">
                <a:tc>
                  <a:txBody>
                    <a:bodyPr/>
                    <a:lstStyle/>
                    <a:p>
                      <a:r>
                        <a:rPr lang="en-US" sz="4800" dirty="0"/>
                        <a:t>           x </a:t>
                      </a:r>
                      <a:r>
                        <a:rPr lang="en-US" sz="1200" dirty="0"/>
                        <a:t>Random Number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           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924719"/>
                  </a:ext>
                </a:extLst>
              </a:tr>
              <a:tr h="539009">
                <a:tc>
                  <a:txBody>
                    <a:bodyPr/>
                    <a:lstStyle/>
                    <a:p>
                      <a:r>
                        <a:rPr lang="en-US" sz="4400" b="1" dirty="0"/>
                        <a:t>         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/>
                        <a:t>            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277557"/>
                  </a:ext>
                </a:extLst>
              </a:tr>
              <a:tr h="539009">
                <a:tc>
                  <a:txBody>
                    <a:bodyPr/>
                    <a:lstStyle/>
                    <a:p>
                      <a:r>
                        <a:rPr lang="en-US" sz="4400" b="1" dirty="0"/>
                        <a:t>          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/>
                        <a:t>            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627611"/>
                  </a:ext>
                </a:extLst>
              </a:tr>
              <a:tr h="539009">
                <a:tc>
                  <a:txBody>
                    <a:bodyPr/>
                    <a:lstStyle/>
                    <a:p>
                      <a:r>
                        <a:rPr lang="en-US" sz="4400" b="1" dirty="0"/>
                        <a:t>        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/>
                        <a:t>           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95300"/>
                  </a:ext>
                </a:extLst>
              </a:tr>
              <a:tr h="539009">
                <a:tc>
                  <a:txBody>
                    <a:bodyPr/>
                    <a:lstStyle/>
                    <a:p>
                      <a:r>
                        <a:rPr lang="en-US" sz="4400" b="1" dirty="0"/>
                        <a:t>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/>
                        <a:t>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71988"/>
                  </a:ext>
                </a:extLst>
              </a:tr>
              <a:tr h="539009">
                <a:tc>
                  <a:txBody>
                    <a:bodyPr/>
                    <a:lstStyle/>
                    <a:p>
                      <a:r>
                        <a:rPr lang="en-US" sz="4400" b="1" dirty="0"/>
                        <a:t>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             </a:t>
                      </a:r>
                      <a:r>
                        <a:rPr lang="en-US" sz="4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4175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F160A9-F674-4618-9D57-FED0230B8506}"/>
                  </a:ext>
                </a:extLst>
              </p:cNvPr>
              <p:cNvSpPr txBox="1"/>
              <p:nvPr/>
            </p:nvSpPr>
            <p:spPr>
              <a:xfrm>
                <a:off x="2651760" y="1457008"/>
                <a:ext cx="3769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F160A9-F674-4618-9D57-FED0230B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60" y="1457008"/>
                <a:ext cx="376936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80F2019-7B3F-4DB5-AE24-46D9EF8D5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79" b="89948" l="4500" r="90000">
                        <a14:foregroundMark x1="13500" y1="26170" x2="19250" y2="67244"/>
                        <a14:foregroundMark x1="14750" y1="24957" x2="17500" y2="27730"/>
                        <a14:foregroundMark x1="4500" y1="35702" x2="6500" y2="31542"/>
                        <a14:foregroundMark x1="10500" y1="67418" x2="10327" y2="78443"/>
                        <a14:foregroundMark x1="20750" y1="79029" x2="18000" y2="76776"/>
                        <a14:foregroundMark x1="23000" y1="78510" x2="21000" y2="77470"/>
                        <a14:foregroundMark x1="6500" y1="78336" x2="6500" y2="78336"/>
                        <a14:foregroundMark x1="28000" y1="52166" x2="28000" y2="52166"/>
                        <a14:foregroundMark x1="27750" y1="52166" x2="27500" y2="49740"/>
                        <a14:backgroundMark x1="37250" y1="29809" x2="35750" y2="66205"/>
                        <a14:backgroundMark x1="0" y1="46274" x2="750" y2="51473"/>
                        <a14:backgroundMark x1="13750" y1="72444" x2="15000" y2="69671"/>
                        <a14:backgroundMark x1="9750" y1="80243" x2="9750" y2="80243"/>
                        <a14:backgroundMark x1="10000" y1="82669" x2="9250" y2="81109"/>
                        <a14:backgroundMark x1="10500" y1="80243" x2="9250" y2="84055"/>
                        <a14:backgroundMark x1="9000" y1="79723" x2="11750" y2="80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60" y="1259628"/>
            <a:ext cx="4359275" cy="6279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1E88DDF-BD4C-4401-8EEA-FBD6A2158FB0}"/>
              </a:ext>
            </a:extLst>
          </p:cNvPr>
          <p:cNvSpPr/>
          <p:nvPr/>
        </p:nvSpPr>
        <p:spPr>
          <a:xfrm>
            <a:off x="8122285" y="1259628"/>
            <a:ext cx="3317875" cy="741892"/>
          </a:xfrm>
          <a:prstGeom prst="wedgeRoundRectCallout">
            <a:avLst>
              <a:gd name="adj1" fmla="val -15933"/>
              <a:gd name="adj2" fmla="val 945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This is a linear equation table, it’s ok, you will get it.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E820DA-405C-4B29-A6B5-7C0F41B0B9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45549" y="33508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9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5D6F-06CC-470C-B5AB-68294B47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80B647-2484-423B-95F3-E699E636F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365125"/>
            <a:ext cx="6268720" cy="586232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741ADC-EF70-4305-AA37-45379694A0C0}"/>
              </a:ext>
            </a:extLst>
          </p:cNvPr>
          <p:cNvCxnSpPr>
            <a:cxnSpLocks/>
          </p:cNvCxnSpPr>
          <p:nvPr/>
        </p:nvCxnSpPr>
        <p:spPr>
          <a:xfrm flipV="1">
            <a:off x="2987040" y="365125"/>
            <a:ext cx="2153920" cy="5862321"/>
          </a:xfrm>
          <a:prstGeom prst="line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2EEE9CF-1C59-4BB8-B2D9-35CBFA747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7" b="89947" l="9936" r="99519">
                        <a14:foregroundMark x1="88782" y1="19465" x2="85256" y2="45241"/>
                        <a14:foregroundMark x1="88424" y1="52676" x2="90224" y2="56898"/>
                        <a14:foregroundMark x1="85256" y1="45241" x2="87170" y2="49732"/>
                        <a14:foregroundMark x1="85644" y1="64666" x2="92628" y2="56898"/>
                        <a14:foregroundMark x1="83974" y1="66524" x2="84695" y2="65722"/>
                        <a14:foregroundMark x1="80609" y1="35294" x2="77724" y2="37112"/>
                        <a14:foregroundMark x1="76442" y1="34973" x2="78686" y2="34545"/>
                        <a14:foregroundMark x1="74840" y1="38289" x2="80929" y2="33476"/>
                        <a14:foregroundMark x1="76603" y1="47914" x2="78365" y2="41818"/>
                        <a14:foregroundMark x1="73878" y1="36791" x2="82051" y2="32620"/>
                        <a14:foregroundMark x1="78365" y1="33583" x2="75801" y2="33476"/>
                        <a14:foregroundMark x1="321" y1="18610" x2="99359" y2="12406"/>
                        <a14:foregroundMark x1="99359" y1="12406" x2="99519" y2="12193"/>
                        <a14:foregroundMark x1="80449" y1="66845" x2="84295" y2="67059"/>
                        <a14:foregroundMark x1="86859" y1="68770" x2="86378" y2="66631"/>
                        <a14:foregroundMark x1="80327" y1="57901" x2="81447" y2="69552"/>
                        <a14:foregroundMark x1="77740" y1="30997" x2="79594" y2="50283"/>
                        <a14:foregroundMark x1="76282" y1="15829" x2="76491" y2="18001"/>
                        <a14:foregroundMark x1="94172" y1="72261" x2="95070" y2="71301"/>
                        <a14:foregroundMark x1="97166" y1="48713" x2="97137" y2="46551"/>
                        <a14:foregroundMark x1="97398" y1="65982" x2="97195" y2="50872"/>
                        <a14:foregroundMark x1="97409" y1="66791" x2="97405" y2="66511"/>
                        <a14:foregroundMark x1="88463" y1="34351" x2="87660" y2="33369"/>
                        <a14:foregroundMark x1="90990" y1="37438" x2="90619" y2="36985"/>
                        <a14:foregroundMark x1="87179" y1="52513" x2="89103" y2="49305"/>
                        <a14:foregroundMark x1="86859" y1="51123" x2="87500" y2="50053"/>
                        <a14:foregroundMark x1="91346" y1="49733" x2="93109" y2="50695"/>
                        <a14:foregroundMark x1="80929" y1="60000" x2="88301" y2="52620"/>
                        <a14:backgroundMark x1="87369" y1="50182" x2="86218" y2="50695"/>
                        <a14:backgroundMark x1="89619" y1="50374" x2="90261" y2="50374"/>
                        <a14:backgroundMark x1="88522" y1="50374" x2="89498" y2="50374"/>
                        <a14:backgroundMark x1="67468" y1="19572" x2="71635" y2="19679"/>
                        <a14:backgroundMark x1="75641" y1="18182" x2="79327" y2="25668"/>
                        <a14:backgroundMark x1="79327" y1="25668" x2="79167" y2="31016"/>
                        <a14:backgroundMark x1="96474" y1="19893" x2="96154" y2="41176"/>
                        <a14:backgroundMark x1="96154" y1="41176" x2="96955" y2="43209"/>
                        <a14:backgroundMark x1="91987" y1="81283" x2="93109" y2="72406"/>
                        <a14:backgroundMark x1="84135" y1="78075" x2="91667" y2="69840"/>
                        <a14:backgroundMark x1="91667" y1="69840" x2="99679" y2="68449"/>
                        <a14:backgroundMark x1="82212" y1="69412" x2="89904" y2="87594"/>
                        <a14:backgroundMark x1="92628" y1="71979" x2="87981" y2="82995"/>
                        <a14:backgroundMark x1="87981" y1="82995" x2="89904" y2="72406"/>
                        <a14:backgroundMark x1="89904" y1="72406" x2="87500" y2="76578"/>
                        <a14:backgroundMark x1="93269" y1="74118" x2="89263" y2="76150"/>
                        <a14:backgroundMark x1="95833" y1="74118" x2="92949" y2="76150"/>
                        <a14:backgroundMark x1="94712" y1="75829" x2="94071" y2="71123"/>
                        <a14:backgroundMark x1="93269" y1="46096" x2="97276" y2="46417"/>
                        <a14:backgroundMark x1="89583" y1="39465" x2="93429" y2="37754"/>
                        <a14:backgroundMark x1="89904" y1="37968" x2="89263" y2="33904"/>
                        <a14:backgroundMark x1="97917" y1="45134" x2="90865" y2="39679"/>
                        <a14:backgroundMark x1="90865" y1="39679" x2="89103" y2="34866"/>
                        <a14:backgroundMark x1="97917" y1="48663" x2="98237" y2="50802"/>
                        <a14:backgroundMark x1="98558" y1="64171" x2="99679" y2="56684"/>
                        <a14:backgroundMark x1="80929" y1="51765" x2="80929" y2="55722"/>
                        <a14:backgroundMark x1="80449" y1="50160" x2="82727" y2="57152"/>
                        <a14:backgroundMark x1="82579" y1="57299" x2="79327" y2="54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20" y="-558166"/>
            <a:ext cx="4576890" cy="51003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E14CD3C3-CCAB-4CBE-8B9F-08217C67FCC4}"/>
                  </a:ext>
                </a:extLst>
              </p:cNvPr>
              <p:cNvSpPr/>
              <p:nvPr/>
            </p:nvSpPr>
            <p:spPr>
              <a:xfrm>
                <a:off x="7729465" y="3820160"/>
                <a:ext cx="3942080" cy="944880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E14CD3C3-CCAB-4CBE-8B9F-08217C67F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465" y="3820160"/>
                <a:ext cx="3942080" cy="944880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D4072D-3BF1-4332-BBCC-9A50CA55C1F8}"/>
              </a:ext>
            </a:extLst>
          </p:cNvPr>
          <p:cNvCxnSpPr/>
          <p:nvPr/>
        </p:nvCxnSpPr>
        <p:spPr>
          <a:xfrm flipH="1">
            <a:off x="8280400" y="2722880"/>
            <a:ext cx="1788160" cy="1097280"/>
          </a:xfrm>
          <a:prstGeom prst="line">
            <a:avLst/>
          </a:prstGeom>
          <a:ln w="539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651A04-BBC4-4494-809B-9393FF3FCE4E}"/>
              </a:ext>
            </a:extLst>
          </p:cNvPr>
          <p:cNvCxnSpPr/>
          <p:nvPr/>
        </p:nvCxnSpPr>
        <p:spPr>
          <a:xfrm>
            <a:off x="10037985" y="2722880"/>
            <a:ext cx="965295" cy="1097280"/>
          </a:xfrm>
          <a:prstGeom prst="line">
            <a:avLst/>
          </a:prstGeom>
          <a:ln w="539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3C831ED-36A8-4135-B64B-ECF9B1BA08E3}"/>
              </a:ext>
            </a:extLst>
          </p:cNvPr>
          <p:cNvSpPr txBox="1"/>
          <p:nvPr/>
        </p:nvSpPr>
        <p:spPr>
          <a:xfrm>
            <a:off x="5140960" y="30988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Run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D71D5E-6A44-4D61-8CAE-52822E949F78}"/>
              </a:ext>
            </a:extLst>
          </p:cNvPr>
          <p:cNvSpPr txBox="1"/>
          <p:nvPr/>
        </p:nvSpPr>
        <p:spPr>
          <a:xfrm>
            <a:off x="2722880" y="467360"/>
            <a:ext cx="61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Rise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F934DF-AA22-4508-94E3-591F56676AB2}"/>
              </a:ext>
            </a:extLst>
          </p:cNvPr>
          <p:cNvCxnSpPr/>
          <p:nvPr/>
        </p:nvCxnSpPr>
        <p:spPr>
          <a:xfrm flipH="1">
            <a:off x="1656080" y="5080000"/>
            <a:ext cx="1686560" cy="0"/>
          </a:xfrm>
          <a:prstGeom prst="straightConnector1">
            <a:avLst/>
          </a:prstGeom>
          <a:ln w="47625"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BC523A-E668-4161-A0AF-928E6ED6F17F}"/>
              </a:ext>
            </a:extLst>
          </p:cNvPr>
          <p:cNvSpPr txBox="1"/>
          <p:nvPr/>
        </p:nvSpPr>
        <p:spPr>
          <a:xfrm>
            <a:off x="1031240" y="47568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-4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A54B1A7A-BC89-4C8D-BB35-811FC215258F}"/>
              </a:ext>
            </a:extLst>
          </p:cNvPr>
          <p:cNvSpPr/>
          <p:nvPr/>
        </p:nvSpPr>
        <p:spPr>
          <a:xfrm rot="16200000">
            <a:off x="3549942" y="3685724"/>
            <a:ext cx="152400" cy="394285"/>
          </a:xfrm>
          <a:prstGeom prst="rightBrace">
            <a:avLst/>
          </a:prstGeom>
          <a:noFill/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1E9384-52C7-482B-8661-F83E94075D11}"/>
              </a:ext>
            </a:extLst>
          </p:cNvPr>
          <p:cNvSpPr txBox="1"/>
          <p:nvPr/>
        </p:nvSpPr>
        <p:spPr>
          <a:xfrm>
            <a:off x="3488005" y="3326328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19C79BD-6306-4219-9B2F-F0CC7809F5D9}"/>
              </a:ext>
            </a:extLst>
          </p:cNvPr>
          <p:cNvSpPr/>
          <p:nvPr/>
        </p:nvSpPr>
        <p:spPr>
          <a:xfrm>
            <a:off x="3823285" y="3882865"/>
            <a:ext cx="264160" cy="1197117"/>
          </a:xfrm>
          <a:prstGeom prst="rightBrace">
            <a:avLst/>
          </a:prstGeom>
          <a:noFill/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BDCF79-F44C-441A-A251-4D5CAD10D8D3}"/>
              </a:ext>
            </a:extLst>
          </p:cNvPr>
          <p:cNvSpPr txBox="1"/>
          <p:nvPr/>
        </p:nvSpPr>
        <p:spPr>
          <a:xfrm>
            <a:off x="4227145" y="4296757"/>
            <a:ext cx="81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0DAE3A-06A3-41AF-825A-047391D0A8F1}"/>
                  </a:ext>
                </a:extLst>
              </p:cNvPr>
              <p:cNvSpPr txBox="1"/>
              <p:nvPr/>
            </p:nvSpPr>
            <p:spPr>
              <a:xfrm>
                <a:off x="8376730" y="5096808"/>
                <a:ext cx="376936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Slope=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𝑅𝑖𝑠𝑒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𝑅𝑢𝑛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0DAE3A-06A3-41AF-825A-047391D0A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730" y="5096808"/>
                <a:ext cx="3769360" cy="647357"/>
              </a:xfrm>
              <a:prstGeom prst="rect">
                <a:avLst/>
              </a:prstGeom>
              <a:blipFill>
                <a:blip r:embed="rId8"/>
                <a:stretch>
                  <a:fillRect l="-242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9086FC-2D2B-4B20-9D5D-15727C36F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58129" y="35218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E728-7DC4-4F24-9438-9471AA05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A234F-8B12-4831-8ACB-EB9A9C6751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53364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+4                   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A234F-8B12-4831-8ACB-EB9A9C6751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533640" cy="435133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F63EA47-03EB-4480-AAC4-20D8AC6B8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" y="2572544"/>
            <a:ext cx="2857500" cy="2857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7C7B72-A922-4B17-B9C6-4FA80FAEA4F7}"/>
              </a:ext>
            </a:extLst>
          </p:cNvPr>
          <p:cNvCxnSpPr>
            <a:cxnSpLocks/>
          </p:cNvCxnSpPr>
          <p:nvPr/>
        </p:nvCxnSpPr>
        <p:spPr>
          <a:xfrm flipV="1">
            <a:off x="572770" y="2572544"/>
            <a:ext cx="2139950" cy="223313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FC9FF9-69CE-4B0F-AEBC-D9E9E6148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10" y="2572544"/>
            <a:ext cx="2857500" cy="28575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9EF863-B1FA-4BCF-B290-D5D3EB655593}"/>
              </a:ext>
            </a:extLst>
          </p:cNvPr>
          <p:cNvCxnSpPr>
            <a:cxnSpLocks/>
          </p:cNvCxnSpPr>
          <p:nvPr/>
        </p:nvCxnSpPr>
        <p:spPr>
          <a:xfrm flipH="1" flipV="1">
            <a:off x="5466080" y="2572544"/>
            <a:ext cx="1412240" cy="28575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6B9055-2AFF-48D3-B3B0-D5BD5849B259}"/>
              </a:ext>
            </a:extLst>
          </p:cNvPr>
          <p:cNvSpPr txBox="1"/>
          <p:nvPr/>
        </p:nvSpPr>
        <p:spPr>
          <a:xfrm>
            <a:off x="8947150" y="3009424"/>
            <a:ext cx="25361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highlight>
                  <a:srgbClr val="808080"/>
                </a:highlight>
              </a:rPr>
              <a:t>Positive mx the slope is going up.</a:t>
            </a:r>
          </a:p>
          <a:p>
            <a:endParaRPr lang="en-US" sz="2000" dirty="0">
              <a:solidFill>
                <a:srgbClr val="92D050"/>
              </a:solidFill>
              <a:highlight>
                <a:srgbClr val="808080"/>
              </a:highlight>
            </a:endParaRPr>
          </a:p>
          <a:p>
            <a:r>
              <a:rPr lang="en-US" sz="2000" dirty="0">
                <a:solidFill>
                  <a:srgbClr val="92D050"/>
                </a:solidFill>
                <a:highlight>
                  <a:srgbClr val="808080"/>
                </a:highlight>
              </a:rPr>
              <a:t>Negative mx the slope is going down.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79DC3D-B01A-4719-85F0-376855870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01539" y="44374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10137</TotalTime>
  <Words>506</Words>
  <Application>Microsoft Office PowerPoint</Application>
  <PresentationFormat>Widescreen</PresentationFormat>
  <Paragraphs>98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Bahnschrift Light SemiCondensed</vt:lpstr>
      <vt:lpstr>Calibri</vt:lpstr>
      <vt:lpstr>Calibri Light</vt:lpstr>
      <vt:lpstr>Cambria Math</vt:lpstr>
      <vt:lpstr>Gabriola</vt:lpstr>
      <vt:lpstr>Office Theme</vt:lpstr>
      <vt:lpstr>Welcome to Algebra1</vt:lpstr>
      <vt:lpstr>1. What is Algebra?   It is not 1+1=2!</vt:lpstr>
      <vt:lpstr>  Solving </vt:lpstr>
      <vt:lpstr>Inequality equations</vt:lpstr>
      <vt:lpstr>Key !</vt:lpstr>
      <vt:lpstr>Graphing 1</vt:lpstr>
      <vt:lpstr>Graphing 2</vt:lpstr>
      <vt:lpstr>PowerPoint Presentation</vt:lpstr>
      <vt:lpstr>Practice</vt:lpstr>
      <vt:lpstr>Inequality Graphing</vt:lpstr>
      <vt:lpstr>        HW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Algebra1</dc:title>
  <dc:creator>yexing li</dc:creator>
  <cp:lastModifiedBy>yexing li</cp:lastModifiedBy>
  <cp:revision>73</cp:revision>
  <dcterms:created xsi:type="dcterms:W3CDTF">2020-03-02T14:14:18Z</dcterms:created>
  <dcterms:modified xsi:type="dcterms:W3CDTF">2020-03-11T02:22:27Z</dcterms:modified>
</cp:coreProperties>
</file>